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 smtClean="0"/>
              <a:t>Hoe worden varkens gehuisvest</a:t>
            </a:r>
            <a:r>
              <a:rPr lang="nl-NL" sz="3900" b="1" dirty="0" smtClean="0"/>
              <a:t>?</a:t>
            </a:r>
          </a:p>
          <a:p>
            <a:endParaRPr lang="nl-NL" sz="3900" b="1" dirty="0"/>
          </a:p>
          <a:p>
            <a:pPr lvl="0">
              <a:spcBef>
                <a:spcPts val="0"/>
              </a:spcBef>
            </a:pPr>
            <a:r>
              <a:rPr lang="nl-NL" sz="3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-Gedrag &amp; Welzijn-</a:t>
            </a:r>
          </a:p>
          <a:p>
            <a:pPr lvl="0">
              <a:spcBef>
                <a:spcPts val="0"/>
              </a:spcBef>
            </a:pPr>
            <a:endParaRPr lang="nl-NL" sz="15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nl-NL" sz="19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(Onderdeel van IBS Onderhouden)</a:t>
            </a:r>
          </a:p>
          <a:p>
            <a:endParaRPr lang="nl-NL" sz="3900" b="1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325932" y="867456"/>
            <a:ext cx="7379564" cy="792162"/>
          </a:xfrm>
        </p:spPr>
        <p:txBody>
          <a:bodyPr/>
          <a:lstStyle/>
          <a:p>
            <a:pPr algn="l"/>
            <a:r>
              <a:rPr lang="nl-NL" altLang="nl-NL" dirty="0" smtClean="0"/>
              <a:t>Kraamafdeling</a:t>
            </a:r>
          </a:p>
        </p:txBody>
      </p:sp>
      <p:sp>
        <p:nvSpPr>
          <p:cNvPr id="24579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4572000" y="2490788"/>
            <a:ext cx="2630488" cy="2952750"/>
          </a:xfrm>
        </p:spPr>
        <p:txBody>
          <a:bodyPr/>
          <a:lstStyle/>
          <a:p>
            <a:endParaRPr lang="nl-NL" altLang="nl-NL" smtClean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93249" y="1974850"/>
            <a:ext cx="2808287" cy="2843213"/>
          </a:xfrm>
          <a:ln w="25400">
            <a:solidFill>
              <a:srgbClr val="000000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1600" b="1" dirty="0"/>
              <a:t>De kraamafdeling:</a:t>
            </a:r>
          </a:p>
          <a:p>
            <a:pPr>
              <a:defRPr/>
            </a:pPr>
            <a:r>
              <a:rPr lang="nl-NL" sz="1400" dirty="0"/>
              <a:t>Een  week voor het werpen komt de zeug in het kraamhok. </a:t>
            </a:r>
          </a:p>
          <a:p>
            <a:pPr>
              <a:defRPr/>
            </a:pPr>
            <a:r>
              <a:rPr lang="nl-NL" sz="1400" dirty="0"/>
              <a:t>Een zoogperiode duurt plusminus 25 dagen (spenen</a:t>
            </a:r>
            <a:r>
              <a:rPr lang="nl-NL" sz="1400" dirty="0" smtClean="0"/>
              <a:t>)</a:t>
            </a:r>
          </a:p>
          <a:p>
            <a:pPr>
              <a:defRPr/>
            </a:pPr>
            <a:r>
              <a:rPr lang="nl-NL" sz="1400" dirty="0" smtClean="0"/>
              <a:t>Echter </a:t>
            </a:r>
            <a:r>
              <a:rPr lang="nl-NL" sz="1400" b="1" dirty="0" smtClean="0"/>
              <a:t>kraamopfokhok</a:t>
            </a:r>
          </a:p>
          <a:p>
            <a:pPr>
              <a:defRPr/>
            </a:pPr>
            <a:r>
              <a:rPr lang="nl-NL" sz="1400" dirty="0" smtClean="0"/>
              <a:t>Opstellingen:</a:t>
            </a:r>
            <a:endParaRPr lang="nl-NL" sz="1000" dirty="0"/>
          </a:p>
          <a:p>
            <a:pPr marL="0" indent="0">
              <a:buFontTx/>
              <a:buNone/>
              <a:defRPr/>
            </a:pPr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EA3ABDC-6129-4A0A-AA6B-A4231D23E2D0}" type="slidenum">
              <a:rPr lang="en-US" altLang="nl-NL" sz="1200">
                <a:solidFill>
                  <a:schemeClr val="bg2"/>
                </a:solidFill>
              </a:rPr>
              <a:pPr/>
              <a:t>2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42481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kstvak 11"/>
          <p:cNvSpPr txBox="1">
            <a:spLocks noChangeArrowheads="1"/>
          </p:cNvSpPr>
          <p:nvPr/>
        </p:nvSpPr>
        <p:spPr bwMode="auto">
          <a:xfrm>
            <a:off x="6011863" y="1508125"/>
            <a:ext cx="27368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u="sng"/>
              <a:t>Zeugenbox</a:t>
            </a:r>
            <a:r>
              <a:rPr lang="nl-NL" altLang="nl-NL" sz="1200"/>
              <a:t>: De zeug wordt individueel gehuisvest</a:t>
            </a:r>
          </a:p>
        </p:txBody>
      </p:sp>
      <p:cxnSp>
        <p:nvCxnSpPr>
          <p:cNvPr id="8200" name="Rechte verbindingslijn met pijl 13"/>
          <p:cNvCxnSpPr>
            <a:cxnSpLocks noChangeShapeType="1"/>
          </p:cNvCxnSpPr>
          <p:nvPr/>
        </p:nvCxnSpPr>
        <p:spPr bwMode="auto">
          <a:xfrm flipV="1">
            <a:off x="6156325" y="1998663"/>
            <a:ext cx="431800" cy="150177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Rechte verbindingslijn met pijl 15"/>
          <p:cNvCxnSpPr>
            <a:cxnSpLocks noChangeShapeType="1"/>
          </p:cNvCxnSpPr>
          <p:nvPr/>
        </p:nvCxnSpPr>
        <p:spPr bwMode="auto">
          <a:xfrm flipV="1">
            <a:off x="4140200" y="1165225"/>
            <a:ext cx="827088" cy="378618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Rechte verbindingslijn met pijl 18"/>
          <p:cNvCxnSpPr>
            <a:cxnSpLocks noChangeShapeType="1"/>
          </p:cNvCxnSpPr>
          <p:nvPr/>
        </p:nvCxnSpPr>
        <p:spPr bwMode="auto">
          <a:xfrm flipH="1">
            <a:off x="6767513" y="4149725"/>
            <a:ext cx="360362" cy="160337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Rechte verbindingslijn met pijl 20"/>
          <p:cNvCxnSpPr>
            <a:cxnSpLocks noChangeShapeType="1"/>
          </p:cNvCxnSpPr>
          <p:nvPr/>
        </p:nvCxnSpPr>
        <p:spPr bwMode="auto">
          <a:xfrm flipH="1" flipV="1">
            <a:off x="5119688" y="1165225"/>
            <a:ext cx="1036637" cy="4208463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4" name="Tekstvak 22"/>
          <p:cNvSpPr txBox="1">
            <a:spLocks noChangeArrowheads="1"/>
          </p:cNvSpPr>
          <p:nvPr/>
        </p:nvSpPr>
        <p:spPr bwMode="auto">
          <a:xfrm>
            <a:off x="4787900" y="333375"/>
            <a:ext cx="3960813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u="sng"/>
              <a:t>Roosters</a:t>
            </a:r>
            <a:r>
              <a:rPr lang="nl-NL" altLang="nl-NL" sz="1200"/>
              <a:t>: Meestal volledig roosters vanwege de hygiëne. Soorten roosters: betonnen roosters, metalen roosters en kunststofroosters</a:t>
            </a:r>
          </a:p>
        </p:txBody>
      </p:sp>
      <p:sp>
        <p:nvSpPr>
          <p:cNvPr id="8205" name="Tekstvak 31"/>
          <p:cNvSpPr txBox="1">
            <a:spLocks noChangeArrowheads="1"/>
          </p:cNvSpPr>
          <p:nvPr/>
        </p:nvSpPr>
        <p:spPr bwMode="auto">
          <a:xfrm>
            <a:off x="5119688" y="5753100"/>
            <a:ext cx="2701925" cy="6492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u="sng"/>
              <a:t>Biggennest</a:t>
            </a:r>
            <a:r>
              <a:rPr lang="nl-NL" altLang="nl-NL" sz="1200"/>
              <a:t>: Verwarmd middels vloerverwarming of een biggenlamp</a:t>
            </a:r>
          </a:p>
        </p:txBody>
      </p:sp>
      <p:pic>
        <p:nvPicPr>
          <p:cNvPr id="82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18025"/>
            <a:ext cx="16557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6" descr="http://www.neirinck.be/images/update2/IMG_4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519613"/>
            <a:ext cx="17033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oelichting met afgeronde rechthoek 57"/>
          <p:cNvSpPr>
            <a:spLocks noChangeArrowheads="1"/>
          </p:cNvSpPr>
          <p:nvPr/>
        </p:nvSpPr>
        <p:spPr bwMode="auto">
          <a:xfrm>
            <a:off x="2484438" y="5805488"/>
            <a:ext cx="1439862" cy="612775"/>
          </a:xfrm>
          <a:prstGeom prst="wedgeRoundRectCallout">
            <a:avLst>
              <a:gd name="adj1" fmla="val -43162"/>
              <a:gd name="adj2" fmla="val -10336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200" b="0"/>
              <a:t>Dwarsopstelling</a:t>
            </a:r>
          </a:p>
        </p:txBody>
      </p:sp>
      <p:sp>
        <p:nvSpPr>
          <p:cNvPr id="8209" name="Toelichting met afgeronde rechthoek 62"/>
          <p:cNvSpPr>
            <a:spLocks noChangeArrowheads="1"/>
          </p:cNvSpPr>
          <p:nvPr/>
        </p:nvSpPr>
        <p:spPr bwMode="auto">
          <a:xfrm>
            <a:off x="669925" y="5786438"/>
            <a:ext cx="1454150" cy="612775"/>
          </a:xfrm>
          <a:prstGeom prst="wedgeRoundRectCallout">
            <a:avLst>
              <a:gd name="adj1" fmla="val -10806"/>
              <a:gd name="adj2" fmla="val -104921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200" b="0"/>
              <a:t>Lengte-opstelling</a:t>
            </a:r>
          </a:p>
        </p:txBody>
      </p:sp>
    </p:spTree>
    <p:extLst>
      <p:ext uri="{BB962C8B-B14F-4D97-AF65-F5344CB8AC3E}">
        <p14:creationId xmlns:p14="http://schemas.microsoft.com/office/powerpoint/2010/main" val="2433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 txBox="1">
            <a:spLocks noGrp="1"/>
          </p:cNvSpPr>
          <p:nvPr/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EE863C-14C9-4A66-93BF-FE96AF869C64}" type="slidenum">
              <a:rPr lang="en-US" altLang="nl-NL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352" y="951572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Huisvestingssysteem zeugen met biggen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664" y="2492896"/>
            <a:ext cx="7056784" cy="3268960"/>
          </a:xfrm>
        </p:spPr>
        <p:txBody>
          <a:bodyPr/>
          <a:lstStyle/>
          <a:p>
            <a:pPr marL="400050" indent="-400050" eaLnBrk="1" hangingPunct="1"/>
            <a:r>
              <a:rPr lang="nl-NL" altLang="nl-NL" sz="2000" dirty="0" smtClean="0"/>
              <a:t>Controlegang (± 0,8 m breed)</a:t>
            </a:r>
          </a:p>
          <a:p>
            <a:pPr marL="400050" indent="-400050" eaLnBrk="1" hangingPunct="1"/>
            <a:r>
              <a:rPr lang="nl-NL" altLang="nl-NL" sz="2000" dirty="0" smtClean="0"/>
              <a:t>Aan beide zijde van de controlegang kraamhokken</a:t>
            </a:r>
          </a:p>
          <a:p>
            <a:pPr marL="400050" indent="-400050" eaLnBrk="1" hangingPunct="1"/>
            <a:r>
              <a:rPr lang="nl-NL" altLang="nl-NL" sz="2000" dirty="0" smtClean="0"/>
              <a:t>Hokbreedte ± 2,00 m en diepte ± 2,50 m</a:t>
            </a:r>
          </a:p>
          <a:p>
            <a:pPr marL="400050" indent="-400050" eaLnBrk="1" hangingPunct="1"/>
            <a:r>
              <a:rPr lang="nl-NL" altLang="nl-NL" sz="2000" dirty="0" smtClean="0"/>
              <a:t>Zeugen zijn individueel gehuisvest en gefixeerd d.m.v. boxen</a:t>
            </a:r>
          </a:p>
          <a:p>
            <a:pPr marL="400050" indent="-400050" eaLnBrk="1" hangingPunct="1"/>
            <a:r>
              <a:rPr lang="nl-NL" altLang="nl-NL" sz="2000" dirty="0" smtClean="0"/>
              <a:t>Gedeeltelijk dichte vloer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Biggennest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Onder de schouders van de zeug</a:t>
            </a:r>
          </a:p>
          <a:p>
            <a:pPr marL="400050" indent="-400050" eaLnBrk="1" hangingPunct="1"/>
            <a:r>
              <a:rPr lang="nl-NL" altLang="nl-NL" sz="2000" dirty="0" smtClean="0"/>
              <a:t>Meestal geplastificeerde metalen roosters</a:t>
            </a:r>
            <a:r>
              <a:rPr lang="nl-NL" altLang="nl-NL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2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235744" y="614363"/>
            <a:ext cx="7773988" cy="1143000"/>
          </a:xfrm>
        </p:spPr>
        <p:txBody>
          <a:bodyPr>
            <a:normAutofit/>
          </a:bodyPr>
          <a:lstStyle/>
          <a:p>
            <a:pPr algn="l"/>
            <a:r>
              <a:rPr lang="nl-NL" altLang="nl-NL" sz="3200" b="1" dirty="0" smtClean="0"/>
              <a:t>Guste zeugenafdeling</a:t>
            </a:r>
          </a:p>
        </p:txBody>
      </p:sp>
      <p:sp>
        <p:nvSpPr>
          <p:cNvPr id="10243" name="Tijdelijke aanduiding voor inhoud 14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3240087" cy="3529012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nl-NL" altLang="nl-NL" sz="1600" b="1" dirty="0" smtClean="0"/>
              <a:t>De guste zeugenafdeling:</a:t>
            </a:r>
          </a:p>
          <a:p>
            <a:pPr>
              <a:defRPr/>
            </a:pPr>
            <a:r>
              <a:rPr lang="nl-NL" altLang="nl-NL" sz="1400" dirty="0" smtClean="0"/>
              <a:t>= </a:t>
            </a:r>
            <a:r>
              <a:rPr lang="nl-NL" altLang="nl-NL" sz="1400" dirty="0" err="1" smtClean="0"/>
              <a:t>dekafdeling</a:t>
            </a:r>
            <a:endParaRPr lang="nl-NL" altLang="nl-NL" sz="1400" dirty="0" smtClean="0"/>
          </a:p>
          <a:p>
            <a:pPr>
              <a:defRPr/>
            </a:pPr>
            <a:r>
              <a:rPr lang="nl-NL" altLang="nl-NL" sz="1400" dirty="0" smtClean="0"/>
              <a:t>Komen uit het kraamhok</a:t>
            </a:r>
          </a:p>
          <a:p>
            <a:pPr>
              <a:defRPr/>
            </a:pPr>
            <a:r>
              <a:rPr lang="nl-NL" altLang="nl-NL" sz="1400" dirty="0" smtClean="0"/>
              <a:t>Uitloop voor de bevordering van de berigheid</a:t>
            </a:r>
          </a:p>
          <a:p>
            <a:pPr>
              <a:defRPr/>
            </a:pPr>
            <a:r>
              <a:rPr lang="nl-NL" altLang="nl-NL" sz="1400" dirty="0" smtClean="0"/>
              <a:t>Vaak ook de beer gehuisvest</a:t>
            </a:r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>
              <a:defRPr/>
            </a:pPr>
            <a:endParaRPr lang="nl-NL" altLang="nl-NL" sz="1400" dirty="0" smtClean="0"/>
          </a:p>
          <a:p>
            <a:pPr marL="0" indent="0">
              <a:buFontTx/>
              <a:buNone/>
              <a:defRPr/>
            </a:pPr>
            <a:endParaRPr lang="nl-NL" altLang="nl-NL" sz="1400" dirty="0" smtClean="0"/>
          </a:p>
          <a:p>
            <a:pPr>
              <a:buFontTx/>
              <a:buNone/>
              <a:defRPr/>
            </a:pPr>
            <a:endParaRPr lang="nl-NL" altLang="nl-NL" sz="1600" b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EDE4FA4-734E-489A-B7A7-F69AE26D595F}" type="slidenum">
              <a:rPr lang="en-US" altLang="nl-NL" sz="1200">
                <a:solidFill>
                  <a:schemeClr val="bg2"/>
                </a:solidFill>
              </a:rPr>
              <a:pPr/>
              <a:t>4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276475"/>
            <a:ext cx="45593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7" name="Rechte verbindingslijn met pijl 5"/>
          <p:cNvCxnSpPr>
            <a:cxnSpLocks noChangeShapeType="1"/>
          </p:cNvCxnSpPr>
          <p:nvPr/>
        </p:nvCxnSpPr>
        <p:spPr bwMode="auto">
          <a:xfrm flipV="1">
            <a:off x="7164388" y="1228725"/>
            <a:ext cx="360362" cy="113982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Rechte verbindingslijn met pijl 7"/>
          <p:cNvCxnSpPr>
            <a:cxnSpLocks noChangeShapeType="1"/>
          </p:cNvCxnSpPr>
          <p:nvPr/>
        </p:nvCxnSpPr>
        <p:spPr bwMode="auto">
          <a:xfrm flipH="1">
            <a:off x="3924300" y="4797425"/>
            <a:ext cx="1223963" cy="107473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9" name="Rechte verbindingslijn met pijl 9"/>
          <p:cNvCxnSpPr>
            <a:cxnSpLocks noChangeShapeType="1"/>
          </p:cNvCxnSpPr>
          <p:nvPr/>
        </p:nvCxnSpPr>
        <p:spPr bwMode="auto">
          <a:xfrm flipH="1">
            <a:off x="5278438" y="2708275"/>
            <a:ext cx="2173287" cy="108108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11"/>
          <p:cNvCxnSpPr>
            <a:cxnSpLocks noChangeShapeType="1"/>
          </p:cNvCxnSpPr>
          <p:nvPr/>
        </p:nvCxnSpPr>
        <p:spPr bwMode="auto">
          <a:xfrm>
            <a:off x="6659563" y="4437063"/>
            <a:ext cx="288925" cy="115252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1" name="Tekstvak 12"/>
          <p:cNvSpPr txBox="1">
            <a:spLocks noChangeArrowheads="1"/>
          </p:cNvSpPr>
          <p:nvPr/>
        </p:nvSpPr>
        <p:spPr bwMode="auto">
          <a:xfrm>
            <a:off x="6011863" y="398463"/>
            <a:ext cx="2890837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Licht: </a:t>
            </a:r>
            <a:r>
              <a:rPr lang="nl-NL" altLang="nl-NL" sz="1200" b="0"/>
              <a:t>voor het bevorderen van de berigheid. Minimale lichtsterkte voor 100 lux of 1 lamp per zeugen vlak boven de kop</a:t>
            </a:r>
          </a:p>
        </p:txBody>
      </p:sp>
      <p:sp>
        <p:nvSpPr>
          <p:cNvPr id="10252" name="Tekstvak 13"/>
          <p:cNvSpPr txBox="1">
            <a:spLocks noChangeArrowheads="1"/>
          </p:cNvSpPr>
          <p:nvPr/>
        </p:nvSpPr>
        <p:spPr bwMode="auto">
          <a:xfrm>
            <a:off x="6696075" y="5589588"/>
            <a:ext cx="2447925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Individuele huisvesting: </a:t>
            </a:r>
            <a:r>
              <a:rPr lang="nl-NL" altLang="nl-NL" sz="1200" b="0"/>
              <a:t>Tot 4 dagen na het dekken, daarna in de groep, echter………</a:t>
            </a:r>
          </a:p>
        </p:txBody>
      </p:sp>
      <p:sp>
        <p:nvSpPr>
          <p:cNvPr id="10253" name="Tekstvak 16"/>
          <p:cNvSpPr txBox="1">
            <a:spLocks noChangeArrowheads="1"/>
          </p:cNvSpPr>
          <p:nvPr/>
        </p:nvSpPr>
        <p:spPr bwMode="auto">
          <a:xfrm>
            <a:off x="3089275" y="5872163"/>
            <a:ext cx="277812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Roosters: </a:t>
            </a:r>
            <a:r>
              <a:rPr lang="nl-NL" altLang="nl-NL" sz="1200" b="0"/>
              <a:t>vaak betonnen roosters. Voorkomen van vervuiling</a:t>
            </a:r>
          </a:p>
        </p:txBody>
      </p:sp>
      <p:sp>
        <p:nvSpPr>
          <p:cNvPr id="9230" name="Tekstvak 18"/>
          <p:cNvSpPr txBox="1">
            <a:spLocks noChangeArrowheads="1"/>
          </p:cNvSpPr>
          <p:nvPr/>
        </p:nvSpPr>
        <p:spPr bwMode="auto">
          <a:xfrm>
            <a:off x="2987675" y="3789363"/>
            <a:ext cx="2879725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nl-NL" sz="1200" dirty="0" smtClean="0">
                <a:latin typeface="+mj-lt"/>
              </a:rPr>
              <a:t>Voersysteem: </a:t>
            </a:r>
            <a:r>
              <a:rPr lang="nl-NL" sz="1200" b="0" dirty="0" smtClean="0">
                <a:latin typeface="+mj-lt"/>
              </a:rPr>
              <a:t>vaak individuele voedering (hier: een volumedosator).  Guste zeugen worden vaak geflusht</a:t>
            </a:r>
            <a:r>
              <a:rPr lang="nl-NL" sz="1200" b="0" dirty="0" smtClean="0"/>
              <a:t>.</a:t>
            </a:r>
          </a:p>
        </p:txBody>
      </p:sp>
      <p:pic>
        <p:nvPicPr>
          <p:cNvPr id="10255" name="Picture 18" descr="ANd9GcTAjyb7xFawG8XOeXyue_7mURLgm6yAbXvlrx1LRJLDTTH4mt1TFI-ixuSP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83000"/>
            <a:ext cx="2016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kstvak 12"/>
          <p:cNvSpPr txBox="1">
            <a:spLocks noChangeArrowheads="1"/>
          </p:cNvSpPr>
          <p:nvPr/>
        </p:nvSpPr>
        <p:spPr bwMode="auto">
          <a:xfrm>
            <a:off x="3597275" y="1536700"/>
            <a:ext cx="3144838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NL" sz="1200"/>
              <a:t>Berenhok: </a:t>
            </a:r>
            <a:r>
              <a:rPr lang="nl-NL" altLang="nl-NL" sz="1200" b="0"/>
              <a:t>de beer is vaak individueel gehuisvest. Steeds vaker wordt een beer niet in de guste zeugenafdeling</a:t>
            </a:r>
          </a:p>
        </p:txBody>
      </p:sp>
      <p:cxnSp>
        <p:nvCxnSpPr>
          <p:cNvPr id="10257" name="Rechte verbindingslijn met pijl 15"/>
          <p:cNvCxnSpPr>
            <a:cxnSpLocks noChangeShapeType="1"/>
          </p:cNvCxnSpPr>
          <p:nvPr/>
        </p:nvCxnSpPr>
        <p:spPr bwMode="auto">
          <a:xfrm flipV="1">
            <a:off x="2411413" y="2368550"/>
            <a:ext cx="1800225" cy="1636713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04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sz="quarter"/>
          </p:nvPr>
        </p:nvSpPr>
        <p:spPr>
          <a:xfrm>
            <a:off x="468313" y="476250"/>
            <a:ext cx="7773987" cy="1143000"/>
          </a:xfrm>
        </p:spPr>
        <p:txBody>
          <a:bodyPr/>
          <a:lstStyle/>
          <a:p>
            <a:pPr algn="l"/>
            <a:r>
              <a:rPr lang="nl-NL" altLang="nl-NL" dirty="0" smtClean="0"/>
              <a:t>Dragende zeugenafdeling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352821B-CEBB-425F-AA7A-9E991B8365F3}" type="slidenum">
              <a:rPr lang="en-US" altLang="nl-NL" sz="1200">
                <a:solidFill>
                  <a:schemeClr val="bg2"/>
                </a:solidFill>
              </a:rPr>
              <a:pPr/>
              <a:t>5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pic>
        <p:nvPicPr>
          <p:cNvPr id="11268" name="Picture 5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33825"/>
            <a:ext cx="2808287" cy="210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rooijakkers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692150"/>
            <a:ext cx="2528888" cy="169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 descr="Nedap_Velos_Voerstation_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0807" y="4448175"/>
            <a:ext cx="2305050" cy="192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9" descr="h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505075"/>
            <a:ext cx="16859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1" descr="5c4c3ae191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356081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1117203" y="5627151"/>
            <a:ext cx="2439988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Voerligboxen met uitloop</a:t>
            </a:r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5449344" y="850738"/>
            <a:ext cx="1938338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Voerstations in stro</a:t>
            </a:r>
          </a:p>
        </p:txBody>
      </p:sp>
      <p:sp>
        <p:nvSpPr>
          <p:cNvPr id="27659" name="Text Box 25"/>
          <p:cNvSpPr txBox="1">
            <a:spLocks noChangeArrowheads="1"/>
          </p:cNvSpPr>
          <p:nvPr/>
        </p:nvSpPr>
        <p:spPr bwMode="auto">
          <a:xfrm>
            <a:off x="4551363" y="5032375"/>
            <a:ext cx="1316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1800" b="0">
              <a:latin typeface="Arial" panose="020B0604020202020204" pitchFamily="34" charset="0"/>
            </a:endParaRPr>
          </a:p>
        </p:txBody>
      </p:sp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4355306" y="4078726"/>
            <a:ext cx="1541462" cy="31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Vloervoedering</a:t>
            </a:r>
          </a:p>
        </p:txBody>
      </p:sp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6482307" y="3137967"/>
            <a:ext cx="2506662" cy="307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Voeren aan de lange trog</a:t>
            </a:r>
          </a:p>
        </p:txBody>
      </p:sp>
      <p:sp>
        <p:nvSpPr>
          <p:cNvPr id="11278" name="Text Box 28"/>
          <p:cNvSpPr txBox="1">
            <a:spLocks noChangeArrowheads="1"/>
          </p:cNvSpPr>
          <p:nvPr/>
        </p:nvSpPr>
        <p:spPr bwMode="auto">
          <a:xfrm>
            <a:off x="5209381" y="6163824"/>
            <a:ext cx="2016125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Voerstations op de betonnen vloer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95288" y="1484313"/>
            <a:ext cx="4032250" cy="2092881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dirty="0"/>
              <a:t>De dragende zeugenafdeling: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Komen na het dekken in de dragende zeugenafdeling.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Tegenwoordig moeten de dragende zeugen in groepen gehuisvest worden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Verschil groepshuisvestingssysteem is: wel of niet gelijktijdig vreten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Verschillende soorten systemen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sz="1400" b="0" dirty="0"/>
          </a:p>
        </p:txBody>
      </p:sp>
      <p:cxnSp>
        <p:nvCxnSpPr>
          <p:cNvPr id="11280" name="Rechte verbindingslijn met pijl 2"/>
          <p:cNvCxnSpPr>
            <a:cxnSpLocks noChangeShapeType="1"/>
          </p:cNvCxnSpPr>
          <p:nvPr/>
        </p:nvCxnSpPr>
        <p:spPr bwMode="auto">
          <a:xfrm flipH="1">
            <a:off x="2897665" y="3232665"/>
            <a:ext cx="222250" cy="8636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Rechte verbindingslijn met pijl 5"/>
          <p:cNvCxnSpPr>
            <a:cxnSpLocks noChangeShapeType="1"/>
          </p:cNvCxnSpPr>
          <p:nvPr/>
        </p:nvCxnSpPr>
        <p:spPr bwMode="auto">
          <a:xfrm>
            <a:off x="3111898" y="3232665"/>
            <a:ext cx="1727200" cy="2592387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2" name="Rechte verbindingslijn met pijl 8"/>
          <p:cNvCxnSpPr>
            <a:cxnSpLocks noChangeShapeType="1"/>
          </p:cNvCxnSpPr>
          <p:nvPr/>
        </p:nvCxnSpPr>
        <p:spPr bwMode="auto">
          <a:xfrm flipV="1">
            <a:off x="3138308" y="1813395"/>
            <a:ext cx="3251968" cy="143077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3" name="Rechte verbindingslijn met pijl 10"/>
          <p:cNvCxnSpPr>
            <a:cxnSpLocks noChangeShapeType="1"/>
          </p:cNvCxnSpPr>
          <p:nvPr/>
        </p:nvCxnSpPr>
        <p:spPr bwMode="auto">
          <a:xfrm>
            <a:off x="3101839" y="3236913"/>
            <a:ext cx="1511300" cy="6604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Rechte verbindingslijn met pijl 12"/>
          <p:cNvCxnSpPr>
            <a:cxnSpLocks noChangeShapeType="1"/>
          </p:cNvCxnSpPr>
          <p:nvPr/>
        </p:nvCxnSpPr>
        <p:spPr bwMode="auto">
          <a:xfrm>
            <a:off x="3120232" y="3227827"/>
            <a:ext cx="3771900" cy="503237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45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773987" cy="1143000"/>
          </a:xfrm>
        </p:spPr>
        <p:txBody>
          <a:bodyPr/>
          <a:lstStyle/>
          <a:p>
            <a:pPr algn="l"/>
            <a:r>
              <a:rPr lang="nl-NL" altLang="nl-NL" dirty="0" smtClean="0"/>
              <a:t>De gespeende biggenafdeling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6EDAA1A-F6CC-4A93-B618-30FBC8CED0FB}" type="slidenum">
              <a:rPr lang="en-US" altLang="nl-NL" sz="1200">
                <a:solidFill>
                  <a:schemeClr val="bg2"/>
                </a:solidFill>
              </a:rPr>
              <a:pPr/>
              <a:t>6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28676" name="Tijdelijke aanduiding voor inhoud 2"/>
          <p:cNvSpPr>
            <a:spLocks/>
          </p:cNvSpPr>
          <p:nvPr/>
        </p:nvSpPr>
        <p:spPr bwMode="auto">
          <a:xfrm>
            <a:off x="539750" y="1916113"/>
            <a:ext cx="7773988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nl-NL" altLang="nl-NL" b="0"/>
          </a:p>
        </p:txBody>
      </p:sp>
      <p:pic>
        <p:nvPicPr>
          <p:cNvPr id="12293" name="Picture 13" descr="2_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4572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 descr="B_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267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1038225" y="3213100"/>
            <a:ext cx="1944688" cy="3492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600"/>
              <a:t>Grote groepen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5849937" y="1691482"/>
            <a:ext cx="2265363" cy="3492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NL" sz="1600"/>
              <a:t>Groepen per toom</a:t>
            </a:r>
          </a:p>
        </p:txBody>
      </p:sp>
      <p:sp>
        <p:nvSpPr>
          <p:cNvPr id="12297" name="Line 16"/>
          <p:cNvSpPr>
            <a:spLocks noChangeShapeType="1"/>
          </p:cNvSpPr>
          <p:nvPr/>
        </p:nvSpPr>
        <p:spPr bwMode="auto">
          <a:xfrm>
            <a:off x="7191375" y="4365625"/>
            <a:ext cx="73025" cy="1511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8" name="Line 17"/>
          <p:cNvSpPr>
            <a:spLocks noChangeShapeType="1"/>
          </p:cNvSpPr>
          <p:nvPr/>
        </p:nvSpPr>
        <p:spPr bwMode="auto">
          <a:xfrm>
            <a:off x="3708400" y="5876925"/>
            <a:ext cx="2592388" cy="288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6300788" y="5876925"/>
            <a:ext cx="2012950" cy="8302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nl-NL" altLang="nl-NL" sz="1600"/>
              <a:t>Rooster: vaak van kunststof</a:t>
            </a:r>
          </a:p>
        </p:txBody>
      </p:sp>
      <p:sp>
        <p:nvSpPr>
          <p:cNvPr id="12300" name="Tekstvak 2"/>
          <p:cNvSpPr txBox="1">
            <a:spLocks noChangeArrowheads="1"/>
          </p:cNvSpPr>
          <p:nvPr/>
        </p:nvSpPr>
        <p:spPr bwMode="auto">
          <a:xfrm>
            <a:off x="779463" y="1700213"/>
            <a:ext cx="3403600" cy="93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NL" sz="1600" b="0"/>
              <a:t>Biggen worden na het spenen </a:t>
            </a:r>
          </a:p>
          <a:p>
            <a:pPr>
              <a:buFontTx/>
              <a:buNone/>
            </a:pPr>
            <a:r>
              <a:rPr lang="nl-NL" altLang="nl-NL" sz="1600" b="0"/>
              <a:t>bij de zeug weggehaald en </a:t>
            </a:r>
          </a:p>
          <a:p>
            <a:pPr>
              <a:buFontTx/>
              <a:buNone/>
            </a:pPr>
            <a:r>
              <a:rPr lang="nl-NL" altLang="nl-NL" sz="1600" b="0"/>
              <a:t>afgeleverd op 25 kilo</a:t>
            </a:r>
          </a:p>
        </p:txBody>
      </p:sp>
      <p:cxnSp>
        <p:nvCxnSpPr>
          <p:cNvPr id="12301" name="Rechte verbindingslijn met pijl 5"/>
          <p:cNvCxnSpPr>
            <a:cxnSpLocks noChangeShapeType="1"/>
            <a:stCxn id="12300" idx="3"/>
          </p:cNvCxnSpPr>
          <p:nvPr/>
        </p:nvCxnSpPr>
        <p:spPr bwMode="auto">
          <a:xfrm flipV="1">
            <a:off x="4183063" y="1916114"/>
            <a:ext cx="1468437" cy="249237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2" name="Rechte verbindingslijn met pijl 7"/>
          <p:cNvCxnSpPr>
            <a:cxnSpLocks noChangeShapeType="1"/>
            <a:stCxn id="12300" idx="3"/>
          </p:cNvCxnSpPr>
          <p:nvPr/>
        </p:nvCxnSpPr>
        <p:spPr bwMode="auto">
          <a:xfrm flipH="1">
            <a:off x="3198814" y="2165351"/>
            <a:ext cx="984249" cy="1331912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8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 txBox="1">
            <a:spLocks noGrp="1"/>
          </p:cNvSpPr>
          <p:nvPr/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BA2480-9F39-4020-9624-684BB3D4D6AC}" type="slidenum">
              <a:rPr lang="en-US" altLang="nl-NL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477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sz="3600" b="1" dirty="0" smtClean="0"/>
              <a:t>Huisvesting gespeende biggen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89125"/>
            <a:ext cx="7773987" cy="4968875"/>
          </a:xfrm>
        </p:spPr>
        <p:txBody>
          <a:bodyPr/>
          <a:lstStyle/>
          <a:p>
            <a:pPr eaLnBrk="1" hangingPunct="1"/>
            <a:r>
              <a:rPr lang="nl-NL" altLang="nl-NL" sz="2000" dirty="0" smtClean="0"/>
              <a:t>Het optimale aantal per hok is 12 tot 16 biggen</a:t>
            </a:r>
          </a:p>
          <a:p>
            <a:pPr eaLnBrk="1" hangingPunct="1"/>
            <a:r>
              <a:rPr lang="nl-NL" altLang="nl-NL" sz="2000" dirty="0" smtClean="0"/>
              <a:t>Controlegang met aan beide zijden hokken</a:t>
            </a:r>
          </a:p>
          <a:p>
            <a:pPr eaLnBrk="1" hangingPunct="1"/>
            <a:r>
              <a:rPr lang="nl-NL" altLang="nl-NL" sz="2000" dirty="0" smtClean="0"/>
              <a:t>Effectief vloeroppervlak 0,40 m</a:t>
            </a:r>
            <a:r>
              <a:rPr lang="nl-NL" altLang="nl-NL" sz="2000" baseline="30000" dirty="0" smtClean="0"/>
              <a:t>2</a:t>
            </a:r>
            <a:r>
              <a:rPr lang="nl-NL" altLang="nl-NL" sz="2000" dirty="0" smtClean="0"/>
              <a:t> per big</a:t>
            </a:r>
          </a:p>
          <a:p>
            <a:pPr eaLnBrk="1" hangingPunct="1"/>
            <a:r>
              <a:rPr lang="nl-NL" altLang="nl-NL" sz="2000" dirty="0" smtClean="0"/>
              <a:t>Vanaf de controlegang: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Metalen driekantrooster boven het waterkanaal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Dichte betonnen bolle vloer (0,16 m</a:t>
            </a:r>
            <a:r>
              <a:rPr lang="nl-NL" altLang="nl-NL" sz="1600" baseline="30000" dirty="0" smtClean="0"/>
              <a:t>2</a:t>
            </a:r>
            <a:r>
              <a:rPr lang="nl-NL" altLang="nl-NL" sz="1600" dirty="0" smtClean="0"/>
              <a:t> per big)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Metalen driekantrooster boven het mestkanaal</a:t>
            </a:r>
          </a:p>
          <a:p>
            <a:pPr eaLnBrk="1" hangingPunct="1"/>
            <a:r>
              <a:rPr lang="nl-NL" altLang="nl-NL" sz="2000" dirty="0" smtClean="0"/>
              <a:t>Hokafscheidingen zijn ± 0,80 m hoog zijn tot ± 0,60 m dicht uitgevoerd</a:t>
            </a:r>
          </a:p>
          <a:p>
            <a:pPr eaLnBrk="1" hangingPunct="1"/>
            <a:r>
              <a:rPr lang="nl-NL" altLang="nl-NL" sz="2000" dirty="0" smtClean="0"/>
              <a:t>Hokafscheiding tussen 2 hokken boven het mestkanaal is vanaf ± 0,30 m open. Om de twee hokken is hokafscheiding geheel dicht</a:t>
            </a:r>
          </a:p>
        </p:txBody>
      </p:sp>
    </p:spTree>
    <p:extLst>
      <p:ext uri="{BB962C8B-B14F-4D97-AF65-F5344CB8AC3E}">
        <p14:creationId xmlns:p14="http://schemas.microsoft.com/office/powerpoint/2010/main" val="2811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/>
          <p:cNvSpPr txBox="1">
            <a:spLocks noGrp="1"/>
          </p:cNvSpPr>
          <p:nvPr/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909D07-0978-4FF9-8B50-5EF55EEE84A2}" type="slidenum">
              <a:rPr lang="en-US" altLang="nl-NL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18281"/>
            <a:ext cx="7773987" cy="78263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 smtClean="0"/>
              <a:t>Het vleesvarkenshok.</a:t>
            </a:r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 t="14011" r="29468" b="5441"/>
          <a:stretch>
            <a:fillRect/>
          </a:stretch>
        </p:blipFill>
        <p:spPr>
          <a:xfrm>
            <a:off x="611188" y="1052513"/>
            <a:ext cx="5400675" cy="5400675"/>
          </a:xfrm>
        </p:spPr>
      </p:pic>
      <p:pic>
        <p:nvPicPr>
          <p:cNvPr id="14341" name="Picture 6" descr="2_45livwebvarkens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0241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643438" y="3789363"/>
            <a:ext cx="381635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400" b="0"/>
              <a:t>Vleesvarkens in groepen van 10 tot 12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2339975" y="1412875"/>
            <a:ext cx="2016125" cy="2873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258888" y="1916113"/>
            <a:ext cx="3097212" cy="504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484438" y="2565400"/>
            <a:ext cx="1871662" cy="12239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2700338" y="2852738"/>
            <a:ext cx="1871662" cy="1584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4347" name="Picture 12" descr="4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32083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5724525" y="1125538"/>
            <a:ext cx="292735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NL" sz="1400" b="0"/>
              <a:t>Vleesvarkens in grote groepen</a:t>
            </a:r>
          </a:p>
        </p:txBody>
      </p:sp>
    </p:spTree>
    <p:extLst>
      <p:ext uri="{BB962C8B-B14F-4D97-AF65-F5344CB8AC3E}">
        <p14:creationId xmlns:p14="http://schemas.microsoft.com/office/powerpoint/2010/main" val="39713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 txBox="1">
            <a:spLocks noGrp="1"/>
          </p:cNvSpPr>
          <p:nvPr/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D1D807-B613-4AE3-84B0-1A7E25BE03F8}" type="slidenum">
              <a:rPr lang="en-US" altLang="nl-NL" sz="1200">
                <a:solidFill>
                  <a:schemeClr val="bg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nl-NL" sz="1200">
              <a:solidFill>
                <a:schemeClr val="bg2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790" y="7355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000" b="1" dirty="0" smtClean="0"/>
              <a:t>Huisvesting vleesvarkens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3857" y="2060848"/>
            <a:ext cx="7773987" cy="41049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Controlegang over de hele diepte van de afdeling met aan weerskanten hokken van 12 tot 15 vleesvarkensplaatsen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Effectief </a:t>
            </a:r>
            <a:r>
              <a:rPr lang="nl-NL" altLang="nl-NL" sz="2000" dirty="0" err="1" smtClean="0"/>
              <a:t>leefoppervlak</a:t>
            </a:r>
            <a:r>
              <a:rPr lang="nl-NL" altLang="nl-NL" sz="2000" dirty="0" smtClean="0"/>
              <a:t> is 1,0 m</a:t>
            </a:r>
            <a:r>
              <a:rPr lang="nl-NL" altLang="nl-NL" sz="2000" baseline="30000" dirty="0" smtClean="0"/>
              <a:t>2</a:t>
            </a:r>
            <a:r>
              <a:rPr lang="nl-NL" altLang="nl-NL" sz="2000" dirty="0" smtClean="0"/>
              <a:t> waarvan 40% dichte vloer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Vanaf de controlegang: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Smal roostergedeelte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Bolle vloer (afschot 7%)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NL" sz="1600" dirty="0" smtClean="0"/>
              <a:t>Breed roostergedeelte (mestgedeelte)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Hokscheidingen zijn ± 1 m hoog en waarvan ± 0,80 m dicht is. Boven het mestkanaal is de onderste 50 cm dicht. De rest is open. Om de twee hokken is hokafscheiding helemaal dicht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Speeltje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Onbeperkt droogvoer via droogvoerbak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dirty="0" smtClean="0"/>
              <a:t>(On)beperkt drinkwater via drinkbakje/nippel</a:t>
            </a:r>
          </a:p>
        </p:txBody>
      </p:sp>
    </p:spTree>
    <p:extLst>
      <p:ext uri="{BB962C8B-B14F-4D97-AF65-F5344CB8AC3E}">
        <p14:creationId xmlns:p14="http://schemas.microsoft.com/office/powerpoint/2010/main" val="35418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2306</TotalTime>
  <Words>517</Words>
  <Application>Microsoft Office PowerPoint</Application>
  <PresentationFormat>Diavoorstelling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Kantoorthema</vt:lpstr>
      <vt:lpstr>PowerPoint-presentatie</vt:lpstr>
      <vt:lpstr>Kraamafdeling</vt:lpstr>
      <vt:lpstr>Huisvestingssysteem zeugen met biggen</vt:lpstr>
      <vt:lpstr>Guste zeugenafdeling</vt:lpstr>
      <vt:lpstr>Dragende zeugenafdeling</vt:lpstr>
      <vt:lpstr>De gespeende biggenafdeling</vt:lpstr>
      <vt:lpstr>Huisvesting gespeende biggen</vt:lpstr>
      <vt:lpstr>Het vleesvarkenshok.</vt:lpstr>
      <vt:lpstr>Huisvesting vleesvarkens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41</cp:revision>
  <cp:lastPrinted>2017-08-31T07:58:34Z</cp:lastPrinted>
  <dcterms:created xsi:type="dcterms:W3CDTF">2016-01-26T10:40:10Z</dcterms:created>
  <dcterms:modified xsi:type="dcterms:W3CDTF">2019-06-18T08:12:06Z</dcterms:modified>
</cp:coreProperties>
</file>